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90" r:id="rId5"/>
    <p:sldId id="291" r:id="rId6"/>
    <p:sldId id="261" r:id="rId7"/>
    <p:sldId id="259" r:id="rId8"/>
    <p:sldId id="260" r:id="rId9"/>
    <p:sldId id="263" r:id="rId10"/>
    <p:sldId id="267" r:id="rId11"/>
    <p:sldId id="266" r:id="rId12"/>
    <p:sldId id="264" r:id="rId13"/>
    <p:sldId id="286" r:id="rId14"/>
    <p:sldId id="282" r:id="rId15"/>
    <p:sldId id="281" r:id="rId16"/>
    <p:sldId id="269" r:id="rId17"/>
    <p:sldId id="287" r:id="rId18"/>
    <p:sldId id="268" r:id="rId19"/>
    <p:sldId id="288" r:id="rId20"/>
    <p:sldId id="280" r:id="rId21"/>
    <p:sldId id="289" r:id="rId22"/>
    <p:sldId id="285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00"/>
    <a:srgbClr val="008000"/>
    <a:srgbClr val="00CC00"/>
    <a:srgbClr val="4F81BD"/>
    <a:srgbClr val="FF5050"/>
    <a:srgbClr val="604A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926" autoAdjust="0"/>
  </p:normalViewPr>
  <p:slideViewPr>
    <p:cSldViewPr snapToGrid="0" showGuides="1">
      <p:cViewPr varScale="1">
        <p:scale>
          <a:sx n="59" d="100"/>
          <a:sy n="59" d="100"/>
        </p:scale>
        <p:origin x="-1134" y="-90"/>
      </p:cViewPr>
      <p:guideLst>
        <p:guide orient="horz" pos="1381"/>
        <p:guide pos="14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2EDDA-A142-427C-8034-92C828FECA8A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0EDA6-60EC-4D61-8464-09D7F0997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B93A-9F72-4962-9AA7-6920AAFBEF1F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A57F-EE1C-4D46-A037-5AB99FC9F2C5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1D0F-E7D4-43EB-A14C-579CF2D4ADF1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266E-7FE1-448E-A1B5-06CF9F3D0A7C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392F-2795-4F38-8C5A-79BA21548637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FCBC-DC83-4891-9117-B9E131E58588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C864E-7DDB-4AAA-B6DD-F0CDB4DC6E47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D7BD-1A0E-4CEB-9DD6-7AD5A0CCCEC7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E888-2B80-4C13-90BE-8DCA9C458F2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B4F6-F560-48D1-B77E-EAF2DA73F5D3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68D1-508A-4EEF-A5D4-8EEFCAB2A301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C484-EA76-442C-8E56-6D2772B402D5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6B510-9EFE-40F6-9759-0796E16A2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425"/>
            <a:ext cx="7772400" cy="1470025"/>
          </a:xfrm>
        </p:spPr>
        <p:txBody>
          <a:bodyPr/>
          <a:lstStyle/>
          <a:p>
            <a:r>
              <a:rPr lang="en-US" dirty="0" smtClean="0"/>
              <a:t>CHM 5175: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9679"/>
            <a:ext cx="6400800" cy="102898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Spectroscopic Characterization of Molecules, Materials and </a:t>
            </a:r>
            <a:r>
              <a:rPr lang="en-US" sz="2800" dirty="0" err="1" smtClean="0">
                <a:solidFill>
                  <a:schemeClr val="tx1"/>
                </a:solidFill>
              </a:rPr>
              <a:t>Photovoltaics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53044" y="4339480"/>
            <a:ext cx="6400800" cy="1286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 Hanson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MWF 9:00 – 9:50 am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Hours </a:t>
            </a:r>
            <a:r>
              <a:rPr lang="en-US" sz="2400" dirty="0" smtClean="0"/>
              <a:t>MWF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10:00-11:00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1721" y="2192338"/>
            <a:ext cx="4918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Chemical Measurements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4787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Good for:</a:t>
            </a:r>
          </a:p>
          <a:p>
            <a:pPr lvl="1"/>
            <a:r>
              <a:rPr lang="en-US" dirty="0" smtClean="0"/>
              <a:t>Day to day tasks (thinking is exhausting)</a:t>
            </a:r>
          </a:p>
          <a:p>
            <a:pPr lvl="1"/>
            <a:r>
              <a:rPr lang="en-US" dirty="0" smtClean="0"/>
              <a:t>Running specific instruments</a:t>
            </a:r>
          </a:p>
          <a:p>
            <a:pPr lvl="1"/>
            <a:r>
              <a:rPr lang="en-US" dirty="0" smtClean="0"/>
              <a:t>Performing tasks quickly and efficiently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Start from scratch when the medium changes</a:t>
            </a:r>
          </a:p>
          <a:p>
            <a:pPr lvl="1"/>
            <a:r>
              <a:rPr lang="en-US" dirty="0" smtClean="0"/>
              <a:t>Compartmentalization</a:t>
            </a:r>
          </a:p>
          <a:p>
            <a:pPr lvl="1"/>
            <a:r>
              <a:rPr lang="en-US" dirty="0" smtClean="0"/>
              <a:t>Troubleshooting</a:t>
            </a:r>
          </a:p>
          <a:p>
            <a:pPr lvl="1"/>
            <a:r>
              <a:rPr lang="en-US" dirty="0" smtClean="0"/>
              <a:t>You can be replaced by a macro and/or robot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2b) Procedural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16001"/>
            <a:ext cx="8470900" cy="24257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Last </a:t>
            </a:r>
            <a:r>
              <a:rPr lang="en-US" sz="2800" dirty="0" err="1" smtClean="0"/>
              <a:t>Serny</a:t>
            </a:r>
            <a:r>
              <a:rPr lang="en-US" sz="2800" dirty="0" smtClean="0"/>
              <a:t>, </a:t>
            </a:r>
            <a:r>
              <a:rPr lang="en-US" sz="2800" dirty="0" err="1" smtClean="0"/>
              <a:t>Flingledobe</a:t>
            </a:r>
            <a:r>
              <a:rPr lang="en-US" sz="2800" dirty="0" smtClean="0"/>
              <a:t> and </a:t>
            </a:r>
            <a:r>
              <a:rPr lang="en-US" sz="2800" dirty="0" err="1" smtClean="0"/>
              <a:t>Pribin</a:t>
            </a:r>
            <a:r>
              <a:rPr lang="en-US" sz="2800" dirty="0" smtClean="0"/>
              <a:t> were in the </a:t>
            </a:r>
            <a:r>
              <a:rPr lang="en-US" sz="2800" dirty="0" err="1" smtClean="0"/>
              <a:t>Berdlink</a:t>
            </a:r>
            <a:r>
              <a:rPr lang="en-US" sz="2800" dirty="0" smtClean="0"/>
              <a:t> </a:t>
            </a:r>
            <a:r>
              <a:rPr lang="en-US" sz="2800" dirty="0" err="1" smtClean="0"/>
              <a:t>treppering</a:t>
            </a:r>
            <a:r>
              <a:rPr lang="en-US" sz="2800" dirty="0" smtClean="0"/>
              <a:t> </a:t>
            </a:r>
            <a:r>
              <a:rPr lang="en-US" sz="2800" dirty="0" err="1" smtClean="0"/>
              <a:t>gloopy</a:t>
            </a:r>
            <a:r>
              <a:rPr lang="en-US" sz="2800" dirty="0" smtClean="0"/>
              <a:t> </a:t>
            </a:r>
            <a:r>
              <a:rPr lang="en-US" sz="2800" dirty="0" err="1" smtClean="0"/>
              <a:t>caples</a:t>
            </a:r>
            <a:r>
              <a:rPr lang="en-US" sz="2800" dirty="0" smtClean="0"/>
              <a:t> and </a:t>
            </a:r>
            <a:r>
              <a:rPr lang="en-US" sz="2800" dirty="0" err="1" smtClean="0"/>
              <a:t>cleaming</a:t>
            </a:r>
            <a:r>
              <a:rPr lang="en-US" sz="2800" dirty="0" smtClean="0"/>
              <a:t> burly </a:t>
            </a:r>
            <a:r>
              <a:rPr lang="en-US" sz="2800" dirty="0" err="1" smtClean="0"/>
              <a:t>greps</a:t>
            </a:r>
            <a:r>
              <a:rPr lang="en-US" sz="2800" dirty="0" smtClean="0"/>
              <a:t>.  Suddenly a ditty </a:t>
            </a:r>
            <a:r>
              <a:rPr lang="en-US" sz="2800" dirty="0" err="1" smtClean="0"/>
              <a:t>strezzle</a:t>
            </a:r>
            <a:r>
              <a:rPr lang="en-US" sz="2800" dirty="0" smtClean="0"/>
              <a:t> </a:t>
            </a:r>
            <a:r>
              <a:rPr lang="en-US" sz="2800" dirty="0" err="1" smtClean="0"/>
              <a:t>boofed</a:t>
            </a:r>
            <a:r>
              <a:rPr lang="en-US" sz="2800" dirty="0" smtClean="0"/>
              <a:t> into </a:t>
            </a:r>
            <a:r>
              <a:rPr lang="en-US" sz="2800" dirty="0" err="1" smtClean="0"/>
              <a:t>Flingledobe’s</a:t>
            </a:r>
            <a:r>
              <a:rPr lang="en-US" sz="2800" dirty="0" smtClean="0"/>
              <a:t> </a:t>
            </a:r>
            <a:r>
              <a:rPr lang="en-US" sz="2800" dirty="0" err="1" smtClean="0"/>
              <a:t>tresk</a:t>
            </a:r>
            <a:r>
              <a:rPr lang="en-US" sz="2800" dirty="0" smtClean="0"/>
              <a:t>.  </a:t>
            </a:r>
            <a:r>
              <a:rPr lang="en-US" sz="2800" dirty="0" err="1" smtClean="0"/>
              <a:t>Pribin</a:t>
            </a:r>
            <a:r>
              <a:rPr lang="en-US" sz="2800" dirty="0" smtClean="0"/>
              <a:t> </a:t>
            </a:r>
            <a:r>
              <a:rPr lang="en-US" sz="2800" dirty="0" err="1" smtClean="0"/>
              <a:t>glaped</a:t>
            </a:r>
            <a:r>
              <a:rPr lang="en-US" sz="2800" dirty="0" smtClean="0"/>
              <a:t> and </a:t>
            </a:r>
            <a:r>
              <a:rPr lang="en-US" sz="2800" dirty="0" err="1" smtClean="0"/>
              <a:t>glaped</a:t>
            </a:r>
            <a:r>
              <a:rPr lang="en-US" sz="2800" dirty="0" smtClean="0"/>
              <a:t>, “Oh </a:t>
            </a:r>
            <a:r>
              <a:rPr lang="en-US" sz="2800" dirty="0" err="1" smtClean="0"/>
              <a:t>Flingledobe</a:t>
            </a:r>
            <a:r>
              <a:rPr lang="en-US" sz="2800" dirty="0" smtClean="0"/>
              <a:t>,” he </a:t>
            </a:r>
            <a:r>
              <a:rPr lang="en-US" sz="2800" dirty="0" err="1" smtClean="0"/>
              <a:t>chifed</a:t>
            </a:r>
            <a:r>
              <a:rPr lang="en-US" sz="2800" dirty="0" smtClean="0"/>
              <a:t>, “that ditty </a:t>
            </a:r>
            <a:r>
              <a:rPr lang="en-US" sz="2800" dirty="0" err="1" smtClean="0"/>
              <a:t>strezzle</a:t>
            </a:r>
            <a:r>
              <a:rPr lang="en-US" sz="2800" dirty="0" smtClean="0"/>
              <a:t> is </a:t>
            </a:r>
            <a:r>
              <a:rPr lang="en-US" sz="2800" dirty="0" err="1" smtClean="0"/>
              <a:t>tunning</a:t>
            </a:r>
            <a:r>
              <a:rPr lang="en-US" sz="2800" dirty="0" smtClean="0"/>
              <a:t> in your </a:t>
            </a:r>
            <a:r>
              <a:rPr lang="en-US" sz="2800" dirty="0" err="1" smtClean="0"/>
              <a:t>grep</a:t>
            </a:r>
            <a:r>
              <a:rPr lang="en-US" sz="2800" dirty="0" smtClean="0"/>
              <a:t>!”</a:t>
            </a:r>
            <a:endParaRPr lang="en-US" sz="2800" b="1" dirty="0" smtClean="0"/>
          </a:p>
          <a:p>
            <a:endParaRPr lang="en-US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8500" y="3504580"/>
            <a:ext cx="7708900" cy="11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 did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Flingledobe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Pribin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trepper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 kind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Flingledobe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Pribin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trepper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 did the ditty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strezzle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 to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Flingledobe’s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tresk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5600" y="6501368"/>
            <a:ext cx="8420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Lavoie, R.D. 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Understanding Learning Disabilities - How Difficult Can It Be?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PBS Video. Alexandria, VA. 1989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98500" y="4811192"/>
            <a:ext cx="7708900" cy="14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ts val="500"/>
              </a:spcAf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4.	What was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Pribin’s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reaction?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ts val="500"/>
              </a:spcAft>
              <a:buFontTx/>
              <a:buAutoNum type="arabicPeriod" startAt="5"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Based on the incidents in this story, do you think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Flingledobe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Pribin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will  want to return to </a:t>
            </a:r>
            <a:r>
              <a:rPr lang="en-US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Berdlink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  Why or why not?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500"/>
              </a:spcAft>
              <a:buAutoNum type="arabicPeriod" startAt="5"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What do you think will happen next?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2b) Procedural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2c) Conceptual Information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05100" y="1697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81250" y="1130300"/>
            <a:ext cx="433705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smtClean="0"/>
              <a:t>- Composed of relationships</a:t>
            </a:r>
          </a:p>
          <a:p>
            <a:pPr>
              <a:buFontTx/>
              <a:buChar char="-"/>
            </a:pPr>
            <a:r>
              <a:rPr lang="en-US" sz="2800" dirty="0" smtClean="0"/>
              <a:t> Network of knowledge</a:t>
            </a:r>
          </a:p>
          <a:p>
            <a:pPr>
              <a:buFontTx/>
              <a:buChar char="-"/>
            </a:pPr>
            <a:r>
              <a:rPr lang="en-US" sz="2800" dirty="0" smtClean="0"/>
              <a:t> Representations</a:t>
            </a:r>
          </a:p>
        </p:txBody>
      </p:sp>
      <p:pic>
        <p:nvPicPr>
          <p:cNvPr id="1032" name="Picture 8" descr="http://www.rsc.org/ej/CS/2009/b802352m/b802352m-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56000"/>
            <a:ext cx="3810000" cy="304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410200" y="294416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Intersystem Crossing</a:t>
            </a:r>
            <a:endParaRPr lang="en-US" sz="2400" b="1" dirty="0"/>
          </a:p>
        </p:txBody>
      </p:sp>
      <p:pic>
        <p:nvPicPr>
          <p:cNvPr id="1034" name="Picture 10" descr="http://www.lsa.umich.edu/physics/demolab/controls/imagedemosm.aspx?picid=7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3479800"/>
            <a:ext cx="2270125" cy="310976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6200" y="2952234"/>
            <a:ext cx="4396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Rotating Chair and Bicycle Wheel</a:t>
            </a:r>
            <a:endParaRPr lang="en-US" sz="24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160654" y="3335628"/>
            <a:ext cx="283335" cy="97879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2c) Conceptual Information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8310" y="1265237"/>
            <a:ext cx="8695690" cy="467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Problem solving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Situation independent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Creativity (tying concepts together)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limits of procedures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Testable hypothesis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use multiple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procedures to find the “answer”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Drawbacks: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Thoughtful, reflective learning.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/>
              <a:t>Harder to teach and grade (Example: double </a:t>
            </a:r>
            <a:r>
              <a:rPr lang="en-US" sz="2800" dirty="0" err="1" smtClean="0"/>
              <a:t>rxn</a:t>
            </a:r>
            <a:r>
              <a:rPr lang="en-US" sz="2800" dirty="0" smtClean="0"/>
              <a:t> rate).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2556" y="3842781"/>
            <a:ext cx="4198158" cy="265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2875" y="2121770"/>
            <a:ext cx="5445126" cy="4699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0"/>
              </a:spcBef>
              <a:spcAft>
                <a:spcPts val="1000"/>
              </a:spcAft>
              <a:buAutoNum type="alphaLcParenR"/>
            </a:pPr>
            <a:r>
              <a:rPr lang="en-US" dirty="0" smtClean="0"/>
              <a:t>Factual Information</a:t>
            </a:r>
          </a:p>
          <a:p>
            <a:pPr marL="514350" lvl="1" indent="-51435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		- Names of techniques</a:t>
            </a:r>
          </a:p>
          <a:p>
            <a:pPr marL="514350" lvl="1" indent="-51435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		- Names of phenomena</a:t>
            </a:r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Font typeface="Arial" pitchFamily="34" charset="0"/>
              <a:buAutoNum type="alphaLcParenR"/>
            </a:pPr>
            <a:r>
              <a:rPr lang="en-US" dirty="0" smtClean="0"/>
              <a:t>Procedural Information</a:t>
            </a:r>
          </a:p>
          <a:p>
            <a:pPr marL="514350" lvl="1" indent="-51435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		- Steps to characterization</a:t>
            </a:r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Font typeface="Arial" pitchFamily="34" charset="0"/>
              <a:buAutoNum type="alphaLcParenR"/>
            </a:pPr>
            <a:r>
              <a:rPr lang="en-US" dirty="0" smtClean="0"/>
              <a:t>Conceptual Information</a:t>
            </a:r>
          </a:p>
          <a:p>
            <a:pPr marL="514350" lvl="1" indent="-51435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		- Instrument architectures</a:t>
            </a:r>
          </a:p>
          <a:p>
            <a:pPr marL="514350" lvl="1" indent="-51435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		- </a:t>
            </a:r>
            <a:r>
              <a:rPr lang="en-US" dirty="0" err="1" smtClean="0"/>
              <a:t>Photophysical</a:t>
            </a:r>
            <a:r>
              <a:rPr lang="en-US" dirty="0" smtClean="0"/>
              <a:t> phenomena</a:t>
            </a:r>
          </a:p>
          <a:p>
            <a:pPr marL="514350" lvl="1" indent="-51435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		- Measurement limitations</a:t>
            </a:r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None/>
            </a:pPr>
            <a:endParaRPr lang="en-US" dirty="0" smtClean="0"/>
          </a:p>
          <a:p>
            <a:pPr marL="514350" lvl="0" indent="-514350">
              <a:spcBef>
                <a:spcPts val="0"/>
              </a:spcBef>
              <a:spcAft>
                <a:spcPts val="1000"/>
              </a:spcAft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CHM 5175: Part 2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0" y="1932350"/>
            <a:ext cx="2795270" cy="169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8500" y="946835"/>
            <a:ext cx="7734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Spectroscopic Characterization of Molecules, Materials and </a:t>
            </a:r>
            <a:r>
              <a:rPr lang="en-US" sz="2800" dirty="0" err="1" smtClean="0">
                <a:solidFill>
                  <a:prstClr val="black"/>
                </a:solidFill>
              </a:rPr>
              <a:t>Photovoltaics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Course Content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28600" y="1028700"/>
            <a:ext cx="4057650" cy="2073576"/>
            <a:chOff x="228600" y="1028700"/>
            <a:chExt cx="4057650" cy="2073576"/>
          </a:xfrm>
        </p:grpSpPr>
        <p:sp>
          <p:nvSpPr>
            <p:cNvPr id="39" name="Rounded Rectangle 38"/>
            <p:cNvSpPr/>
            <p:nvPr/>
          </p:nvSpPr>
          <p:spPr>
            <a:xfrm>
              <a:off x="228600" y="1028700"/>
              <a:ext cx="4057650" cy="2066925"/>
            </a:xfrm>
            <a:prstGeom prst="roundRect">
              <a:avLst/>
            </a:prstGeom>
            <a:solidFill>
              <a:srgbClr val="00CC00">
                <a:alpha val="1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571500" y="2068349"/>
              <a:ext cx="603660" cy="685092"/>
            </a:xfrm>
            <a:prstGeom prst="cube">
              <a:avLst/>
            </a:prstGeom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3311" y="1654272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13" name="Oval 12"/>
            <p:cNvSpPr/>
            <p:nvPr/>
          </p:nvSpPr>
          <p:spPr>
            <a:xfrm rot="341964">
              <a:off x="1059323" y="2321372"/>
              <a:ext cx="10105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09115" y="1955800"/>
              <a:ext cx="52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h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2032530" y="2018395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36903" y="2702166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61903" y="1651942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37" name="Cube 36"/>
            <p:cNvSpPr/>
            <p:nvPr/>
          </p:nvSpPr>
          <p:spPr>
            <a:xfrm>
              <a:off x="3232150" y="2058824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48587" y="1094859"/>
              <a:ext cx="22221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lvl="0" indent="-514350" algn="ctr">
                <a:spcAft>
                  <a:spcPts val="1000"/>
                </a:spcAft>
              </a:pPr>
              <a:r>
                <a:rPr lang="en-US" sz="2800" b="1" dirty="0" smtClean="0">
                  <a:solidFill>
                    <a:prstClr val="black"/>
                  </a:solidFill>
                </a:rPr>
                <a:t>1) Absorption</a:t>
              </a:r>
            </a:p>
          </p:txBody>
        </p:sp>
        <p:sp>
          <p:nvSpPr>
            <p:cNvPr id="58" name="Freeform 97"/>
            <p:cNvSpPr>
              <a:spLocks noChangeAspect="1"/>
            </p:cNvSpPr>
            <p:nvPr/>
          </p:nvSpPr>
          <p:spPr bwMode="auto">
            <a:xfrm rot="324265" flipH="1">
              <a:off x="1132764" y="23505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9" name="Freeform 97"/>
            <p:cNvSpPr>
              <a:spLocks noChangeAspect="1"/>
            </p:cNvSpPr>
            <p:nvPr/>
          </p:nvSpPr>
          <p:spPr bwMode="auto">
            <a:xfrm rot="324265" flipH="1">
              <a:off x="2342438" y="23505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813300" y="1028700"/>
            <a:ext cx="4057650" cy="3048000"/>
            <a:chOff x="4813300" y="1028700"/>
            <a:chExt cx="4057650" cy="3048000"/>
          </a:xfrm>
        </p:grpSpPr>
        <p:sp>
          <p:nvSpPr>
            <p:cNvPr id="81" name="Rounded Rectangle 80"/>
            <p:cNvSpPr/>
            <p:nvPr/>
          </p:nvSpPr>
          <p:spPr>
            <a:xfrm>
              <a:off x="4813300" y="1028700"/>
              <a:ext cx="4057650" cy="3048000"/>
            </a:xfrm>
            <a:prstGeom prst="roundRect">
              <a:avLst/>
            </a:prstGeom>
            <a:solidFill>
              <a:srgbClr val="00CC00">
                <a:alpha val="1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60"/>
            <p:cNvSpPr/>
            <p:nvPr/>
          </p:nvSpPr>
          <p:spPr>
            <a:xfrm>
              <a:off x="6511166" y="2073220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33204" y="1651000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93359" y="2682778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584496" y="3435494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922196" y="2372570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68" name="Cube 67"/>
            <p:cNvSpPr/>
            <p:nvPr/>
          </p:nvSpPr>
          <p:spPr>
            <a:xfrm>
              <a:off x="7279743" y="2792152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52469" y="1102116"/>
              <a:ext cx="25033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lvl="0" indent="-514350" algn="ctr">
                <a:spcAft>
                  <a:spcPts val="1000"/>
                </a:spcAft>
              </a:pPr>
              <a:r>
                <a:rPr lang="en-US" sz="2800" b="1" dirty="0" smtClean="0">
                  <a:solidFill>
                    <a:prstClr val="black"/>
                  </a:solidFill>
                </a:rPr>
                <a:t>2) Fluorescence</a:t>
              </a:r>
            </a:p>
          </p:txBody>
        </p:sp>
        <p:sp>
          <p:nvSpPr>
            <p:cNvPr id="70" name="Freeform 97"/>
            <p:cNvSpPr>
              <a:spLocks noChangeAspect="1"/>
            </p:cNvSpPr>
            <p:nvPr/>
          </p:nvSpPr>
          <p:spPr bwMode="auto">
            <a:xfrm rot="8073558" flipH="1">
              <a:off x="6082058" y="2683832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1" name="Freeform 97"/>
            <p:cNvSpPr>
              <a:spLocks noChangeAspect="1"/>
            </p:cNvSpPr>
            <p:nvPr/>
          </p:nvSpPr>
          <p:spPr bwMode="auto">
            <a:xfrm rot="324265" flipH="1">
              <a:off x="6390031" y="3121983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B05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648721" y="2387949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ube 64"/>
            <p:cNvSpPr/>
            <p:nvPr/>
          </p:nvSpPr>
          <p:spPr>
            <a:xfrm>
              <a:off x="6080123" y="2751723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28600" y="3345071"/>
            <a:ext cx="4057650" cy="3048000"/>
            <a:chOff x="228600" y="3454400"/>
            <a:chExt cx="4057650" cy="3048000"/>
          </a:xfrm>
        </p:grpSpPr>
        <p:sp>
          <p:nvSpPr>
            <p:cNvPr id="82" name="Rounded Rectangle 81"/>
            <p:cNvSpPr/>
            <p:nvPr/>
          </p:nvSpPr>
          <p:spPr>
            <a:xfrm>
              <a:off x="228600" y="3454400"/>
              <a:ext cx="4057650" cy="3048000"/>
            </a:xfrm>
            <a:prstGeom prst="roundRect">
              <a:avLst/>
            </a:prstGeom>
            <a:solidFill>
              <a:srgbClr val="00CC00">
                <a:alpha val="1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ube 82"/>
            <p:cNvSpPr/>
            <p:nvPr/>
          </p:nvSpPr>
          <p:spPr>
            <a:xfrm>
              <a:off x="2370966" y="4448120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93004" y="4025900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943584" y="4762403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</a:rPr>
                <a:t>h</a:t>
              </a:r>
              <a:r>
                <a:rPr lang="en-US" dirty="0" err="1" smtClean="0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44296" y="5810394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781996" y="4747470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Detector</a:t>
              </a:r>
              <a:endParaRPr lang="en-US" sz="2000" dirty="0"/>
            </a:p>
          </p:txBody>
        </p:sp>
        <p:sp>
          <p:nvSpPr>
            <p:cNvPr id="88" name="Cube 87"/>
            <p:cNvSpPr/>
            <p:nvPr/>
          </p:nvSpPr>
          <p:spPr>
            <a:xfrm>
              <a:off x="3139543" y="5167052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79406" y="3527816"/>
              <a:ext cx="36801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lvl="0" indent="-514350" algn="ctr">
                <a:spcAft>
                  <a:spcPts val="1000"/>
                </a:spcAft>
              </a:pPr>
              <a:r>
                <a:rPr lang="en-US" sz="2800" b="1" dirty="0" smtClean="0">
                  <a:solidFill>
                    <a:prstClr val="black"/>
                  </a:solidFill>
                </a:rPr>
                <a:t>3) Transient Absorption</a:t>
              </a:r>
            </a:p>
          </p:txBody>
        </p:sp>
        <p:sp>
          <p:nvSpPr>
            <p:cNvPr id="90" name="Freeform 97"/>
            <p:cNvSpPr>
              <a:spLocks noChangeAspect="1"/>
            </p:cNvSpPr>
            <p:nvPr/>
          </p:nvSpPr>
          <p:spPr bwMode="auto">
            <a:xfrm rot="8073558" flipH="1">
              <a:off x="1941858" y="5058732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1" name="Freeform 97"/>
            <p:cNvSpPr>
              <a:spLocks noChangeAspect="1"/>
            </p:cNvSpPr>
            <p:nvPr/>
          </p:nvSpPr>
          <p:spPr bwMode="auto">
            <a:xfrm rot="324265" flipH="1">
              <a:off x="2249831" y="5496883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508521" y="4762849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ube 92"/>
            <p:cNvSpPr/>
            <p:nvPr/>
          </p:nvSpPr>
          <p:spPr>
            <a:xfrm>
              <a:off x="1939923" y="5126623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ube 93"/>
            <p:cNvSpPr/>
            <p:nvPr/>
          </p:nvSpPr>
          <p:spPr>
            <a:xfrm>
              <a:off x="469900" y="5167149"/>
              <a:ext cx="603660" cy="685092"/>
            </a:xfrm>
            <a:prstGeom prst="cube">
              <a:avLst/>
            </a:prstGeom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91711" y="4753072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96" name="Oval 95"/>
            <p:cNvSpPr/>
            <p:nvPr/>
          </p:nvSpPr>
          <p:spPr>
            <a:xfrm rot="341964">
              <a:off x="957723" y="5420172"/>
              <a:ext cx="10105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207515" y="5054600"/>
              <a:ext cx="52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h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98" name="Freeform 97"/>
            <p:cNvSpPr>
              <a:spLocks noChangeAspect="1"/>
            </p:cNvSpPr>
            <p:nvPr/>
          </p:nvSpPr>
          <p:spPr bwMode="auto">
            <a:xfrm rot="324265" flipH="1">
              <a:off x="1031164" y="54493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813300" y="4322971"/>
            <a:ext cx="4057650" cy="2066925"/>
            <a:chOff x="4813300" y="4432300"/>
            <a:chExt cx="4057650" cy="2066925"/>
          </a:xfrm>
        </p:grpSpPr>
        <p:sp>
          <p:nvSpPr>
            <p:cNvPr id="99" name="Rounded Rectangle 98"/>
            <p:cNvSpPr/>
            <p:nvPr/>
          </p:nvSpPr>
          <p:spPr>
            <a:xfrm>
              <a:off x="4813300" y="4432300"/>
              <a:ext cx="4057650" cy="2066925"/>
            </a:xfrm>
            <a:prstGeom prst="roundRect">
              <a:avLst/>
            </a:prstGeom>
            <a:solidFill>
              <a:srgbClr val="00CC00">
                <a:alpha val="10196"/>
              </a:srgb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Cube 99"/>
            <p:cNvSpPr/>
            <p:nvPr/>
          </p:nvSpPr>
          <p:spPr>
            <a:xfrm>
              <a:off x="5156200" y="5471949"/>
              <a:ext cx="603660" cy="685092"/>
            </a:xfrm>
            <a:prstGeom prst="cube">
              <a:avLst/>
            </a:prstGeom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978011" y="5057872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Source</a:t>
              </a:r>
              <a:endParaRPr lang="en-US" sz="2000" dirty="0"/>
            </a:p>
          </p:txBody>
        </p:sp>
        <p:sp>
          <p:nvSpPr>
            <p:cNvPr id="102" name="Oval 101"/>
            <p:cNvSpPr/>
            <p:nvPr/>
          </p:nvSpPr>
          <p:spPr>
            <a:xfrm rot="341964">
              <a:off x="5644023" y="5724972"/>
              <a:ext cx="10105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893815" y="5359400"/>
              <a:ext cx="529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h</a:t>
              </a:r>
              <a:r>
                <a:rPr lang="en-US" dirty="0" err="1" smtClean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104" name="Cube 103"/>
            <p:cNvSpPr/>
            <p:nvPr/>
          </p:nvSpPr>
          <p:spPr>
            <a:xfrm>
              <a:off x="6617230" y="5421995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121603" y="6093066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Sample</a:t>
              </a:r>
              <a:endParaRPr lang="en-US" sz="20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446603" y="5042842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Multimeter</a:t>
              </a:r>
              <a:endParaRPr lang="en-US" sz="20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903512" y="4498459"/>
              <a:ext cx="38817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14350" lvl="0" indent="-514350" algn="ctr">
                <a:spcAft>
                  <a:spcPts val="1000"/>
                </a:spcAft>
              </a:pPr>
              <a:r>
                <a:rPr lang="en-US" sz="2800" b="1" dirty="0" smtClean="0">
                  <a:solidFill>
                    <a:prstClr val="black"/>
                  </a:solidFill>
                </a:rPr>
                <a:t>4) Device Measurements</a:t>
              </a:r>
            </a:p>
          </p:txBody>
        </p:sp>
        <p:sp>
          <p:nvSpPr>
            <p:cNvPr id="109" name="Freeform 97"/>
            <p:cNvSpPr>
              <a:spLocks noChangeAspect="1"/>
            </p:cNvSpPr>
            <p:nvPr/>
          </p:nvSpPr>
          <p:spPr bwMode="auto">
            <a:xfrm rot="324265" flipH="1">
              <a:off x="5717464" y="5754155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858001" y="5933017"/>
              <a:ext cx="1181100" cy="289983"/>
            </a:xfrm>
            <a:custGeom>
              <a:avLst/>
              <a:gdLst>
                <a:gd name="connsiteX0" fmla="*/ 0 w 2186517"/>
                <a:gd name="connsiteY0" fmla="*/ 61383 h 302683"/>
                <a:gd name="connsiteX1" fmla="*/ 508000 w 2186517"/>
                <a:gd name="connsiteY1" fmla="*/ 289983 h 302683"/>
                <a:gd name="connsiteX2" fmla="*/ 952500 w 2186517"/>
                <a:gd name="connsiteY2" fmla="*/ 137583 h 302683"/>
                <a:gd name="connsiteX3" fmla="*/ 1549400 w 2186517"/>
                <a:gd name="connsiteY3" fmla="*/ 239183 h 302683"/>
                <a:gd name="connsiteX4" fmla="*/ 2082800 w 2186517"/>
                <a:gd name="connsiteY4" fmla="*/ 35983 h 302683"/>
                <a:gd name="connsiteX5" fmla="*/ 2171700 w 2186517"/>
                <a:gd name="connsiteY5" fmla="*/ 23283 h 30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6517" h="302683">
                  <a:moveTo>
                    <a:pt x="0" y="61383"/>
                  </a:moveTo>
                  <a:cubicBezTo>
                    <a:pt x="174625" y="169333"/>
                    <a:pt x="349250" y="277283"/>
                    <a:pt x="508000" y="289983"/>
                  </a:cubicBezTo>
                  <a:cubicBezTo>
                    <a:pt x="666750" y="302683"/>
                    <a:pt x="778933" y="146050"/>
                    <a:pt x="952500" y="137583"/>
                  </a:cubicBezTo>
                  <a:cubicBezTo>
                    <a:pt x="1126067" y="129116"/>
                    <a:pt x="1361017" y="256116"/>
                    <a:pt x="1549400" y="239183"/>
                  </a:cubicBezTo>
                  <a:cubicBezTo>
                    <a:pt x="1737783" y="222250"/>
                    <a:pt x="1979083" y="71966"/>
                    <a:pt x="2082800" y="35983"/>
                  </a:cubicBezTo>
                  <a:cubicBezTo>
                    <a:pt x="2186517" y="0"/>
                    <a:pt x="2179108" y="11641"/>
                    <a:pt x="2171700" y="23283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6845300" y="5831417"/>
              <a:ext cx="1041400" cy="112183"/>
            </a:xfrm>
            <a:custGeom>
              <a:avLst/>
              <a:gdLst>
                <a:gd name="connsiteX0" fmla="*/ 0 w 2184400"/>
                <a:gd name="connsiteY0" fmla="*/ 74083 h 381000"/>
                <a:gd name="connsiteX1" fmla="*/ 901700 w 2184400"/>
                <a:gd name="connsiteY1" fmla="*/ 48683 h 381000"/>
                <a:gd name="connsiteX2" fmla="*/ 1257300 w 2184400"/>
                <a:gd name="connsiteY2" fmla="*/ 366183 h 381000"/>
                <a:gd name="connsiteX3" fmla="*/ 1714500 w 2184400"/>
                <a:gd name="connsiteY3" fmla="*/ 137583 h 381000"/>
                <a:gd name="connsiteX4" fmla="*/ 2108200 w 2184400"/>
                <a:gd name="connsiteY4" fmla="*/ 124883 h 381000"/>
                <a:gd name="connsiteX5" fmla="*/ 2171700 w 2184400"/>
                <a:gd name="connsiteY5" fmla="*/ 124883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4400" h="381000">
                  <a:moveTo>
                    <a:pt x="0" y="74083"/>
                  </a:moveTo>
                  <a:cubicBezTo>
                    <a:pt x="346075" y="37041"/>
                    <a:pt x="692150" y="0"/>
                    <a:pt x="901700" y="48683"/>
                  </a:cubicBezTo>
                  <a:cubicBezTo>
                    <a:pt x="1111250" y="97366"/>
                    <a:pt x="1121833" y="351366"/>
                    <a:pt x="1257300" y="366183"/>
                  </a:cubicBezTo>
                  <a:cubicBezTo>
                    <a:pt x="1392767" y="381000"/>
                    <a:pt x="1572683" y="177800"/>
                    <a:pt x="1714500" y="137583"/>
                  </a:cubicBezTo>
                  <a:cubicBezTo>
                    <a:pt x="1856317" y="97366"/>
                    <a:pt x="2032000" y="127000"/>
                    <a:pt x="2108200" y="124883"/>
                  </a:cubicBezTo>
                  <a:cubicBezTo>
                    <a:pt x="2184400" y="122766"/>
                    <a:pt x="2178050" y="123824"/>
                    <a:pt x="2171700" y="124883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ube 106"/>
            <p:cNvSpPr/>
            <p:nvPr/>
          </p:nvSpPr>
          <p:spPr>
            <a:xfrm>
              <a:off x="7816850" y="5462424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40534" y="970726"/>
            <a:ext cx="6456929" cy="573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Introduction to Molecular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Photophysics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Photophysical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transitions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ts val="2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Jablonski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diagrams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Absorption Spectroscopy 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Architecture, components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ts val="2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Circular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dichroism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IR techniques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Fluorescence Spectroscopy 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Steady-state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Time-resolved emission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ts val="2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 Quantum yield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Transient Absorption Spectroscopy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ts val="2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-slow, fast, ultrafast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Solar Cell Characterization 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I-V curve, IPCE, efficiency,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Course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6192" y="956765"/>
            <a:ext cx="6001961" cy="22630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Turn you all into </a:t>
            </a:r>
            <a:r>
              <a:rPr lang="en-US" sz="2400" dirty="0" err="1" smtClean="0"/>
              <a:t>spectroscopists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Intro to spectroscopy</a:t>
            </a:r>
          </a:p>
          <a:p>
            <a:pPr lvl="1"/>
            <a:r>
              <a:rPr lang="en-US" sz="2000" dirty="0" smtClean="0"/>
              <a:t>Learn about the techniques that are available</a:t>
            </a:r>
          </a:p>
          <a:p>
            <a:pPr lvl="1"/>
            <a:r>
              <a:rPr lang="en-US" sz="2000" dirty="0" smtClean="0"/>
              <a:t>Learn some of the language</a:t>
            </a:r>
          </a:p>
          <a:p>
            <a:r>
              <a:rPr lang="en-US" sz="2400" dirty="0" smtClean="0"/>
              <a:t>Fill your toolbox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5724619" y="4511915"/>
            <a:ext cx="1443982" cy="122457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Physical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59223" y="4337157"/>
            <a:ext cx="1443982" cy="1224578"/>
          </a:xfrm>
          <a:prstGeom prst="ellipse">
            <a:avLst/>
          </a:prstGeom>
          <a:solidFill>
            <a:srgbClr val="00C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Analytical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9308" y="4767664"/>
            <a:ext cx="1443982" cy="1224578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Inorganic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76992" y="4719017"/>
            <a:ext cx="1443982" cy="1224578"/>
          </a:xfrm>
          <a:prstGeom prst="ellipse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Biochem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95520" y="4514979"/>
            <a:ext cx="1443982" cy="1224578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Organic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5291" y="3198219"/>
            <a:ext cx="3775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u="sng" dirty="0" smtClean="0"/>
              <a:t>How we teach chemistry</a:t>
            </a:r>
            <a:endParaRPr lang="en-US" sz="2800" u="sng" dirty="0"/>
          </a:p>
        </p:txBody>
      </p:sp>
      <p:sp>
        <p:nvSpPr>
          <p:cNvPr id="18" name="Oval 17"/>
          <p:cNvSpPr/>
          <p:nvPr/>
        </p:nvSpPr>
        <p:spPr>
          <a:xfrm>
            <a:off x="7973008" y="5073322"/>
            <a:ext cx="152400" cy="139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8063150" y="5220994"/>
            <a:ext cx="205361" cy="722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85774" y="5866664"/>
            <a:ext cx="143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Course Goals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09001" y="3194975"/>
            <a:ext cx="1169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u="sng" dirty="0" smtClean="0"/>
              <a:t>Reality</a:t>
            </a:r>
            <a:endParaRPr lang="en-US" sz="2800" u="sng" dirty="0"/>
          </a:p>
        </p:txBody>
      </p:sp>
      <p:sp>
        <p:nvSpPr>
          <p:cNvPr id="25" name="Oval 24"/>
          <p:cNvSpPr/>
          <p:nvPr/>
        </p:nvSpPr>
        <p:spPr>
          <a:xfrm>
            <a:off x="116736" y="4226564"/>
            <a:ext cx="1443982" cy="1224578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Physical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528346" y="3684218"/>
            <a:ext cx="1443982" cy="1224578"/>
          </a:xfrm>
          <a:prstGeom prst="ellipse">
            <a:avLst/>
          </a:prstGeom>
          <a:solidFill>
            <a:srgbClr val="00CC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Analytical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06874" y="5328621"/>
            <a:ext cx="1443982" cy="1224578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Inorganic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413043" y="5396707"/>
            <a:ext cx="1443982" cy="1224578"/>
          </a:xfrm>
          <a:prstGeom prst="ellipse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Biochem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927681" y="4161536"/>
            <a:ext cx="1443982" cy="1224578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Organic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51859" y="4982531"/>
            <a:ext cx="152400" cy="1397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710136" y="5159385"/>
            <a:ext cx="131866" cy="6772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78240" y="5746687"/>
            <a:ext cx="143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answer is here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 animBg="1"/>
      <p:bldP spid="20" grpId="0"/>
      <p:bldP spid="24" grpId="0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260"/>
            <a:ext cx="8229600" cy="4690497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Powerpoint</a:t>
            </a:r>
            <a:r>
              <a:rPr lang="en-US" sz="2400" dirty="0" smtClean="0"/>
              <a:t> slides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Lots of Imagery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Limited equations</a:t>
            </a:r>
          </a:p>
          <a:p>
            <a:endParaRPr lang="en-US" sz="2400" dirty="0" smtClean="0"/>
          </a:p>
          <a:p>
            <a:r>
              <a:rPr lang="en-US" sz="2400" dirty="0" smtClean="0"/>
              <a:t>Microscopic things in a macroscopic way</a:t>
            </a:r>
          </a:p>
          <a:p>
            <a:endParaRPr lang="en-US" sz="2400" dirty="0" smtClean="0"/>
          </a:p>
          <a:p>
            <a:r>
              <a:rPr lang="en-US" sz="2400" dirty="0" smtClean="0"/>
              <a:t>Examples related to my research</a:t>
            </a:r>
          </a:p>
          <a:p>
            <a:endParaRPr lang="en-US" sz="2400" dirty="0" smtClean="0"/>
          </a:p>
          <a:p>
            <a:r>
              <a:rPr lang="en-US" sz="2400" dirty="0" smtClean="0"/>
              <a:t>I will go to fast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How I teach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09600" y="5923542"/>
            <a:ext cx="7711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Optional Texts: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Principles of Instrumental Analysis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Skoog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Holler and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Nieman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		Principles of Fluorescence Spectroscopy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Lakowicz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59945"/>
            <a:ext cx="8229600" cy="1143000"/>
          </a:xfrm>
        </p:spPr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2616" y="1997364"/>
            <a:ext cx="7540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 smtClean="0"/>
              <a:t> To increase scientific literacy</a:t>
            </a:r>
          </a:p>
          <a:p>
            <a:pPr marL="342900" indent="-342900">
              <a:buAutoNum type="arabicParenR"/>
            </a:pPr>
            <a:endParaRPr lang="en-US" sz="4000" dirty="0" smtClean="0"/>
          </a:p>
          <a:p>
            <a:pPr marL="342900" indent="-342900">
              <a:buAutoNum type="arabicParenR"/>
            </a:pPr>
            <a:r>
              <a:rPr lang="en-US" sz="4000" dirty="0" smtClean="0"/>
              <a:t> To prepare you for your future</a:t>
            </a:r>
          </a:p>
          <a:p>
            <a:pPr marL="342900" indent="-342900">
              <a:buAutoNum type="arabicParenR"/>
            </a:pPr>
            <a:endParaRPr lang="en-US" sz="4000" dirty="0" smtClean="0"/>
          </a:p>
          <a:p>
            <a:pPr marL="342900" indent="-342900">
              <a:buAutoNum type="arabicParenR"/>
            </a:pPr>
            <a:r>
              <a:rPr lang="en-US" sz="4000" dirty="0" smtClean="0"/>
              <a:t> A means of evaluating you</a:t>
            </a:r>
          </a:p>
        </p:txBody>
      </p:sp>
      <p:sp>
        <p:nvSpPr>
          <p:cNvPr id="5" name="Rectangle 4"/>
          <p:cNvSpPr/>
          <p:nvPr/>
        </p:nvSpPr>
        <p:spPr>
          <a:xfrm>
            <a:off x="704850" y="4314825"/>
            <a:ext cx="6505575" cy="1047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59945"/>
            <a:ext cx="8229600" cy="1143000"/>
          </a:xfrm>
        </p:spPr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2616" y="1997364"/>
            <a:ext cx="7540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 smtClean="0"/>
              <a:t> To increase scientific literacy</a:t>
            </a:r>
          </a:p>
          <a:p>
            <a:pPr marL="342900" indent="-342900">
              <a:buAutoNum type="arabicParenR"/>
            </a:pPr>
            <a:endParaRPr lang="en-US" sz="4000" dirty="0" smtClean="0"/>
          </a:p>
          <a:p>
            <a:pPr marL="342900" indent="-342900">
              <a:buAutoNum type="arabicParenR"/>
            </a:pPr>
            <a:r>
              <a:rPr lang="en-US" sz="4000" dirty="0" smtClean="0"/>
              <a:t> To prepare you for your future</a:t>
            </a:r>
          </a:p>
          <a:p>
            <a:pPr marL="342900" indent="-342900">
              <a:buAutoNum type="arabicParenR"/>
            </a:pPr>
            <a:endParaRPr lang="en-US" sz="4000" dirty="0" smtClean="0"/>
          </a:p>
          <a:p>
            <a:pPr marL="342900" indent="-342900">
              <a:buAutoNum type="arabicParenR"/>
            </a:pPr>
            <a:r>
              <a:rPr lang="en-US" sz="4000" dirty="0" smtClean="0"/>
              <a:t> A means of evaluating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543"/>
            <a:ext cx="8229600" cy="34236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Grading: </a:t>
            </a:r>
            <a:r>
              <a:rPr lang="en-US" sz="2800" dirty="0" smtClean="0"/>
              <a:t>	50% Homework (2 assignments)</a:t>
            </a:r>
          </a:p>
          <a:p>
            <a:pPr>
              <a:buNone/>
            </a:pPr>
            <a:r>
              <a:rPr lang="en-US" sz="2800" dirty="0" smtClean="0"/>
              <a:t>			50% Final Examination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 algn="just">
              <a:buNone/>
            </a:pPr>
            <a:r>
              <a:rPr lang="en-US" sz="2400" dirty="0" smtClean="0"/>
              <a:t>Grades will be assigned based on a standard scale (A/A- = 100-90%; B± = 89-80%; C±=79-70%; etc...), normalized as appropriate based on course content and instructor expectations.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8884" y="190500"/>
            <a:ext cx="754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3) A means of Evaluating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59945"/>
            <a:ext cx="8229600" cy="1143000"/>
          </a:xfrm>
        </p:spPr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2616" y="1997364"/>
            <a:ext cx="75408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4000" dirty="0" smtClean="0"/>
              <a:t> To increase scientific literacy</a:t>
            </a:r>
          </a:p>
          <a:p>
            <a:pPr marL="342900" indent="-342900">
              <a:buAutoNum type="arabicParenR"/>
            </a:pPr>
            <a:endParaRPr lang="en-US" sz="4000" dirty="0" smtClean="0"/>
          </a:p>
          <a:p>
            <a:pPr marL="342900" indent="-342900">
              <a:buAutoNum type="arabicParenR"/>
            </a:pPr>
            <a:r>
              <a:rPr lang="en-US" sz="4000" dirty="0" smtClean="0"/>
              <a:t> To prepare you for your future</a:t>
            </a:r>
          </a:p>
          <a:p>
            <a:pPr marL="342900" indent="-342900">
              <a:buAutoNum type="arabicParenR"/>
            </a:pPr>
            <a:endParaRPr lang="en-US" sz="4000" dirty="0" smtClean="0"/>
          </a:p>
          <a:p>
            <a:pPr marL="342900" indent="-342900">
              <a:buAutoNum type="arabicParenR"/>
            </a:pPr>
            <a:r>
              <a:rPr lang="en-US" sz="4000" dirty="0" smtClean="0"/>
              <a:t> A means of evaluating you</a:t>
            </a:r>
          </a:p>
          <a:p>
            <a:pPr marL="342900" indent="-342900">
              <a:buAutoNum type="arabicParenR"/>
            </a:pPr>
            <a:endParaRPr lang="en-US" sz="4000" dirty="0" smtClean="0"/>
          </a:p>
          <a:p>
            <a:pPr marL="342900" indent="-342900">
              <a:buAutoNum type="arabicParenR"/>
            </a:pPr>
            <a:r>
              <a:rPr lang="en-US" sz="4000" b="1" dirty="0" smtClean="0"/>
              <a:t> Recruiting students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2864884"/>
            <a:ext cx="8229600" cy="1143000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40534" y="970726"/>
            <a:ext cx="6456929" cy="573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Introduction to Molecular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Photophysics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Photophysical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transitions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ts val="2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Jablonski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diagrams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Absorption Spectroscopy 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Architecture, components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ts val="2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Circular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dichroism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IR techniques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Fluorescence Spectroscopy 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Steady-state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Time-resolved emission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ts val="2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 Quantum yield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Transient Absorption Spectroscopy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ts val="20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-slow, fast, ultrafast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Solar Cell Characterization </a:t>
            </a:r>
          </a:p>
          <a:p>
            <a:pPr marL="685800" lvl="1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I-V curve, IPCE, efficiency,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Course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91" y="100341"/>
            <a:ext cx="836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lvl="4" indent="-342900" algn="ctr">
              <a:buAutoNum type="arabicParenR"/>
            </a:pPr>
            <a:r>
              <a:rPr lang="en-US" sz="4000" u="sng" dirty="0" smtClean="0"/>
              <a:t> To increase scientific literacy</a:t>
            </a:r>
          </a:p>
        </p:txBody>
      </p:sp>
      <p:sp>
        <p:nvSpPr>
          <p:cNvPr id="5" name="Oval 4"/>
          <p:cNvSpPr/>
          <p:nvPr/>
        </p:nvSpPr>
        <p:spPr>
          <a:xfrm>
            <a:off x="1" y="857784"/>
            <a:ext cx="9144000" cy="927463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221297" y="2140692"/>
            <a:ext cx="3372300" cy="3396343"/>
          </a:xfrm>
          <a:prstGeom prst="ellipse">
            <a:avLst/>
          </a:prstGeom>
          <a:solidFill>
            <a:srgbClr val="FF5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0306" y="2370435"/>
            <a:ext cx="2508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Public (Electorate)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193473" y="2390073"/>
            <a:ext cx="1435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Educators</a:t>
            </a:r>
            <a:endParaRPr lang="en-US" sz="2400" b="1" dirty="0"/>
          </a:p>
        </p:txBody>
      </p:sp>
      <p:sp>
        <p:nvSpPr>
          <p:cNvPr id="10" name="Oval 9"/>
          <p:cNvSpPr/>
          <p:nvPr/>
        </p:nvSpPr>
        <p:spPr>
          <a:xfrm>
            <a:off x="2740073" y="3705266"/>
            <a:ext cx="1830592" cy="1843644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89038" y="4565617"/>
            <a:ext cx="172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Researchers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4344910" y="4674469"/>
            <a:ext cx="277424" cy="279402"/>
          </a:xfrm>
          <a:prstGeom prst="ellipse">
            <a:avLst/>
          </a:prstGeom>
          <a:solidFill>
            <a:srgbClr val="604A7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3291" y="6159219"/>
            <a:ext cx="184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You Are Here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584700" y="5017656"/>
            <a:ext cx="927100" cy="11926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bionews-tx.com/wp-content/uploads/2013/08/graph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647" y="4862195"/>
            <a:ext cx="2622233" cy="17956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8884" y="190500"/>
            <a:ext cx="754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2) To prepare you for your future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792" y="1053592"/>
            <a:ext cx="8128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“It’s tough to make predictions, especially about the future” 					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-Yogi Berra</a:t>
            </a: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http://static.ddmcdn.com/gif/storymaker-discoveries-of-the-decade6-515x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5920" y="2340188"/>
            <a:ext cx="2279904" cy="175751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91738" y="1918954"/>
            <a:ext cx="2373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Adult Stem Cells (2006)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23658" y="1920740"/>
            <a:ext cx="1911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Mars Rover (2004)</a:t>
            </a:r>
            <a:endParaRPr lang="en-US" dirty="0"/>
          </a:p>
        </p:txBody>
      </p:sp>
      <p:pic>
        <p:nvPicPr>
          <p:cNvPr id="2054" name="Picture 6" descr="NASA Mars R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2519" y="2312670"/>
            <a:ext cx="2221865" cy="177749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07008" y="4468479"/>
            <a:ext cx="305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Human Genome Solved (2003)</a:t>
            </a:r>
            <a:endParaRPr lang="en-US" dirty="0"/>
          </a:p>
        </p:txBody>
      </p:sp>
      <p:pic>
        <p:nvPicPr>
          <p:cNvPr id="2056" name="Picture 8" descr="File:Wellcome genome bookc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0535" y="4894637"/>
            <a:ext cx="2026793" cy="1769751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321808" y="4468479"/>
            <a:ext cx="2570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Isolated Graphene (2004)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884" y="190500"/>
            <a:ext cx="754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2) To prepare you for your future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792" y="1053592"/>
            <a:ext cx="8128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“It’s tough to make predictions, especially about the future” 					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-Yogi Berra</a:t>
            </a: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5298" name="Picture 2" descr="Logo Youtube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576" y="5162487"/>
            <a:ext cx="1905000" cy="762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932915" y="599267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(2005)</a:t>
            </a:r>
            <a:endParaRPr lang="en-US" dirty="0"/>
          </a:p>
        </p:txBody>
      </p:sp>
      <p:pic>
        <p:nvPicPr>
          <p:cNvPr id="55300" name="Picture 4" descr="Facebook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1671" y="5259641"/>
            <a:ext cx="2095500" cy="79057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341546" y="611555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(2004)</a:t>
            </a:r>
            <a:endParaRPr lang="en-US" dirty="0"/>
          </a:p>
        </p:txBody>
      </p:sp>
      <p:pic>
        <p:nvPicPr>
          <p:cNvPr id="55304" name="Picture 8" descr="http://upload.wikimedia.org/wikipedia/commons/thumb/4/4a/Kyocera6035.jpg/220px-Kyocera6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5137" y="2500409"/>
            <a:ext cx="1609344" cy="219456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499786" y="2082308"/>
            <a:ext cx="2145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Kyocera 6035 (2001)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71002" y="2100596"/>
            <a:ext cx="2145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Google Maps (2005)</a:t>
            </a:r>
            <a:endParaRPr lang="en-US" dirty="0"/>
          </a:p>
        </p:txBody>
      </p:sp>
      <p:pic>
        <p:nvPicPr>
          <p:cNvPr id="55306" name="Picture 10" descr="http://blog.laptopmag.com/wpress/wp-content/uploads/2011/04/Google-Maps-Locati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0070" y="2628776"/>
            <a:ext cx="2026793" cy="1976749"/>
          </a:xfrm>
          <a:prstGeom prst="rect">
            <a:avLst/>
          </a:prstGeom>
          <a:noFill/>
        </p:spPr>
      </p:pic>
      <p:pic>
        <p:nvPicPr>
          <p:cNvPr id="55308" name="Picture 12" descr="A white sphere made of large jigsaw pieces. Letters from several alphabets are shown on the piec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016" y="2686852"/>
            <a:ext cx="1976143" cy="180487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898676" y="2093016"/>
            <a:ext cx="1956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Wikipedia (2001)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775" y="2330724"/>
            <a:ext cx="6369050" cy="3225800"/>
          </a:xfrm>
        </p:spPr>
        <p:txBody>
          <a:bodyPr>
            <a:normAutofit/>
          </a:bodyPr>
          <a:lstStyle/>
          <a:p>
            <a:pPr algn="ctr">
              <a:spcAft>
                <a:spcPts val="2000"/>
              </a:spcAft>
              <a:buNone/>
            </a:pPr>
            <a:r>
              <a:rPr lang="en-US" sz="3300" b="1" u="sng" dirty="0" smtClean="0"/>
              <a:t>Classroom Content</a:t>
            </a:r>
          </a:p>
          <a:p>
            <a:pPr marL="971550" indent="-514350">
              <a:spcBef>
                <a:spcPts val="0"/>
              </a:spcBef>
              <a:spcAft>
                <a:spcPts val="2500"/>
              </a:spcAft>
              <a:buAutoNum type="alphaLcParenR"/>
            </a:pPr>
            <a:r>
              <a:rPr lang="en-US" dirty="0" smtClean="0"/>
              <a:t>Factual Information</a:t>
            </a:r>
          </a:p>
          <a:p>
            <a:pPr marL="971550" lvl="0" indent="-514350">
              <a:spcBef>
                <a:spcPts val="0"/>
              </a:spcBef>
              <a:spcAft>
                <a:spcPts val="2500"/>
              </a:spcAft>
              <a:buFont typeface="Arial" pitchFamily="34" charset="0"/>
              <a:buAutoNum type="alphaLcParenR"/>
            </a:pPr>
            <a:r>
              <a:rPr lang="en-US" dirty="0" smtClean="0"/>
              <a:t>Procedural Information</a:t>
            </a:r>
          </a:p>
          <a:p>
            <a:pPr marL="971550" lvl="0" indent="-514350">
              <a:spcBef>
                <a:spcPts val="0"/>
              </a:spcBef>
              <a:spcAft>
                <a:spcPts val="2500"/>
              </a:spcAft>
              <a:buFont typeface="Arial" pitchFamily="34" charset="0"/>
              <a:buAutoNum type="alphaLcParenR"/>
            </a:pPr>
            <a:r>
              <a:rPr lang="en-US" dirty="0" smtClean="0"/>
              <a:t>Conceptual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884" y="190500"/>
            <a:ext cx="7540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2) To prepare you for your future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1950" y="6420673"/>
            <a:ext cx="8420100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600" dirty="0" smtClean="0"/>
              <a:t>Anderson and </a:t>
            </a:r>
            <a:r>
              <a:rPr lang="en-US" sz="1600" dirty="0" err="1" smtClean="0"/>
              <a:t>Krathwohl</a:t>
            </a:r>
            <a:r>
              <a:rPr lang="en-US" sz="1600" dirty="0" smtClean="0"/>
              <a:t> </a:t>
            </a:r>
            <a:r>
              <a:rPr lang="en-US" sz="1600" i="1" dirty="0" smtClean="0"/>
              <a:t>A Taxonomy For Learning, Teaching and Assessing. New York, 2001. 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4792" y="1053592"/>
            <a:ext cx="8128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/>
              <a:t>“It’s tough to make predictions, especially about the future” 					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-Yogi Berra</a:t>
            </a:r>
            <a:endParaRPr lang="en-US" sz="24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6542" y="254000"/>
            <a:ext cx="518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2a) Factual Information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348" y="2578100"/>
            <a:ext cx="6446504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66850" y="1054100"/>
            <a:ext cx="6178550" cy="1460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smtClean="0"/>
              <a:t>- Terminology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 smtClean="0"/>
              <a:t>- Specific details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Example: Memorizing the periodic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table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77800" y="4902200"/>
            <a:ext cx="4178300" cy="168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dirty="0" smtClean="0"/>
              <a:t>Good for: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dirty="0" smtClean="0"/>
              <a:t>	Trivia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dirty="0" smtClean="0"/>
              <a:t>	Learning scientific language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dirty="0" smtClean="0"/>
              <a:t>	Quicker processing of information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www.cmmid.com/wp-content/uploads/2013/01/smartphone-compar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058873"/>
            <a:ext cx="8928100" cy="36575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56542" y="254000"/>
            <a:ext cx="518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2a) Factual Information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62500" y="4902200"/>
            <a:ext cx="4178300" cy="1689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dirty="0" smtClean="0"/>
              <a:t>Limitations: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dirty="0" smtClean="0"/>
              <a:t>	Problem specific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dirty="0" smtClean="0"/>
              <a:t>	Discipline specific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000" dirty="0" smtClean="0"/>
              <a:t>You can be replaced by a phone!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4842" y="254000"/>
            <a:ext cx="698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2b) Procedural Information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66850" y="1066800"/>
            <a:ext cx="6178550" cy="1460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smtClean="0"/>
              <a:t>- Directly applied to a task</a:t>
            </a:r>
          </a:p>
          <a:p>
            <a:r>
              <a:rPr lang="en-US" sz="2800" dirty="0" smtClean="0"/>
              <a:t>- Subject‐specific skills/techniques</a:t>
            </a:r>
          </a:p>
          <a:p>
            <a:r>
              <a:rPr lang="en-US" sz="2800" dirty="0" smtClean="0"/>
              <a:t>- Executing an algorithms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525" y="2701188"/>
            <a:ext cx="5019675" cy="40425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18163</TotalTime>
  <Words>798</Words>
  <Application>Microsoft Office PowerPoint</Application>
  <PresentationFormat>On-screen Show (4:3)</PresentationFormat>
  <Paragraphs>254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CHM 5175: Part 2</vt:lpstr>
      <vt:lpstr>Why are we here?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Why are we here?</vt:lpstr>
      <vt:lpstr>Slide 20</vt:lpstr>
      <vt:lpstr>Why are we here?</vt:lpstr>
      <vt:lpstr>Any questions?</vt:lpstr>
      <vt:lpstr>Slide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xxx: Part 2</dc:title>
  <dc:creator>Vastib</dc:creator>
  <cp:lastModifiedBy>Vastib</cp:lastModifiedBy>
  <cp:revision>65</cp:revision>
  <dcterms:created xsi:type="dcterms:W3CDTF">2013-05-16T18:46:16Z</dcterms:created>
  <dcterms:modified xsi:type="dcterms:W3CDTF">2013-11-04T22:02:06Z</dcterms:modified>
</cp:coreProperties>
</file>